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</p:embeddedFont>
    <p:embeddedFont>
      <p:font typeface="Inter Bold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Paytone On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svg"/><Relationship Id="rId18" Type="http://schemas.openxmlformats.org/officeDocument/2006/relationships/image" Target="../media/image24.svg"/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12" Type="http://schemas.openxmlformats.org/officeDocument/2006/relationships/image" Target="../media/image4.png"/><Relationship Id="rId17" Type="http://schemas.openxmlformats.org/officeDocument/2006/relationships/image" Target="../media/image23.png"/><Relationship Id="rId2" Type="http://schemas.openxmlformats.org/officeDocument/2006/relationships/image" Target="../media/image13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jpeg"/><Relationship Id="rId5" Type="http://schemas.openxmlformats.org/officeDocument/2006/relationships/image" Target="../media/image19.png"/><Relationship Id="rId15" Type="http://schemas.openxmlformats.org/officeDocument/2006/relationships/image" Target="../media/image12.svg"/><Relationship Id="rId10" Type="http://schemas.openxmlformats.org/officeDocument/2006/relationships/image" Target="../media/image20.jpeg"/><Relationship Id="rId4" Type="http://schemas.openxmlformats.org/officeDocument/2006/relationships/image" Target="../media/image18.svg"/><Relationship Id="rId9" Type="http://schemas.openxmlformats.org/officeDocument/2006/relationships/image" Target="../media/image3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3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27.sv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34.svg"/><Relationship Id="rId2" Type="http://schemas.openxmlformats.org/officeDocument/2006/relationships/image" Target="../media/image13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40.svg"/><Relationship Id="rId2" Type="http://schemas.openxmlformats.org/officeDocument/2006/relationships/image" Target="../media/image13.jpe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47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9.jpe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10.sv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51" b="-128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3569" y="687219"/>
            <a:ext cx="487830" cy="341481"/>
          </a:xfrm>
          <a:custGeom>
            <a:avLst/>
            <a:gdLst/>
            <a:ahLst/>
            <a:cxnLst/>
            <a:rect l="l" t="t" r="r" b="b"/>
            <a:pathLst>
              <a:path w="487830" h="341481">
                <a:moveTo>
                  <a:pt x="0" y="0"/>
                </a:moveTo>
                <a:lnTo>
                  <a:pt x="487829" y="0"/>
                </a:lnTo>
                <a:lnTo>
                  <a:pt x="487829" y="341481"/>
                </a:lnTo>
                <a:lnTo>
                  <a:pt x="0" y="34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2684" y="93659"/>
            <a:ext cx="7910706" cy="8513764"/>
          </a:xfrm>
          <a:custGeom>
            <a:avLst/>
            <a:gdLst/>
            <a:ahLst/>
            <a:cxnLst/>
            <a:rect l="l" t="t" r="r" b="b"/>
            <a:pathLst>
              <a:path w="7910706" h="8513764">
                <a:moveTo>
                  <a:pt x="0" y="0"/>
                </a:moveTo>
                <a:lnTo>
                  <a:pt x="7910705" y="0"/>
                </a:lnTo>
                <a:lnTo>
                  <a:pt x="7910705" y="8513763"/>
                </a:lnTo>
                <a:lnTo>
                  <a:pt x="0" y="8513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10830" y="1122816"/>
            <a:ext cx="9778358" cy="7382660"/>
          </a:xfrm>
          <a:custGeom>
            <a:avLst/>
            <a:gdLst/>
            <a:ahLst/>
            <a:cxnLst/>
            <a:rect l="l" t="t" r="r" b="b"/>
            <a:pathLst>
              <a:path w="9778358" h="7382660">
                <a:moveTo>
                  <a:pt x="0" y="0"/>
                </a:moveTo>
                <a:lnTo>
                  <a:pt x="9778358" y="0"/>
                </a:lnTo>
                <a:lnTo>
                  <a:pt x="9778358" y="7382660"/>
                </a:lnTo>
                <a:lnTo>
                  <a:pt x="0" y="7382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31697" y="1217518"/>
            <a:ext cx="6156918" cy="10240196"/>
          </a:xfrm>
          <a:custGeom>
            <a:avLst/>
            <a:gdLst/>
            <a:ahLst/>
            <a:cxnLst/>
            <a:rect l="l" t="t" r="r" b="b"/>
            <a:pathLst>
              <a:path w="6156918" h="10240196">
                <a:moveTo>
                  <a:pt x="0" y="0"/>
                </a:moveTo>
                <a:lnTo>
                  <a:pt x="6156917" y="0"/>
                </a:lnTo>
                <a:lnTo>
                  <a:pt x="6156917" y="10240196"/>
                </a:lnTo>
                <a:lnTo>
                  <a:pt x="0" y="102401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-1042900" y="4218932"/>
            <a:ext cx="9872480" cy="6849033"/>
          </a:xfrm>
          <a:custGeom>
            <a:avLst/>
            <a:gdLst/>
            <a:ahLst/>
            <a:cxnLst/>
            <a:rect l="l" t="t" r="r" b="b"/>
            <a:pathLst>
              <a:path w="9872480" h="6849033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10">
              <a:alphaModFix amt="5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6464" y="2672583"/>
            <a:ext cx="10459430" cy="132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1"/>
              </a:lnSpc>
            </a:pPr>
            <a:r>
              <a:rPr lang="en-US" sz="8225" b="1">
                <a:solidFill>
                  <a:srgbClr val="EA9F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Smart Hospital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6464" y="4190726"/>
            <a:ext cx="4854716" cy="265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6"/>
              </a:lnSpc>
            </a:pPr>
            <a:r>
              <a:rPr lang="en-US" sz="543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Management System (OOP Project)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6571" y="639594"/>
            <a:ext cx="1534935" cy="38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Borcelle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50793" y="7405914"/>
            <a:ext cx="2161435" cy="652056"/>
            <a:chOff x="0" y="0"/>
            <a:chExt cx="2881913" cy="86940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881913" cy="869407"/>
              <a:chOff x="0" y="0"/>
              <a:chExt cx="569267" cy="17173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69267" cy="171735"/>
              </a:xfrm>
              <a:custGeom>
                <a:avLst/>
                <a:gdLst/>
                <a:ahLst/>
                <a:cxnLst/>
                <a:rect l="l" t="t" r="r" b="b"/>
                <a:pathLst>
                  <a:path w="569267" h="171735">
                    <a:moveTo>
                      <a:pt x="85867" y="0"/>
                    </a:moveTo>
                    <a:lnTo>
                      <a:pt x="483399" y="0"/>
                    </a:lnTo>
                    <a:cubicBezTo>
                      <a:pt x="506173" y="0"/>
                      <a:pt x="528014" y="9047"/>
                      <a:pt x="544117" y="25150"/>
                    </a:cubicBezTo>
                    <a:cubicBezTo>
                      <a:pt x="560220" y="41253"/>
                      <a:pt x="569267" y="63094"/>
                      <a:pt x="569267" y="85867"/>
                    </a:cubicBezTo>
                    <a:lnTo>
                      <a:pt x="569267" y="85867"/>
                    </a:lnTo>
                    <a:cubicBezTo>
                      <a:pt x="569267" y="108641"/>
                      <a:pt x="560220" y="130482"/>
                      <a:pt x="544117" y="146585"/>
                    </a:cubicBezTo>
                    <a:cubicBezTo>
                      <a:pt x="528014" y="162688"/>
                      <a:pt x="506173" y="171735"/>
                      <a:pt x="483399" y="171735"/>
                    </a:cubicBezTo>
                    <a:lnTo>
                      <a:pt x="85867" y="171735"/>
                    </a:lnTo>
                    <a:cubicBezTo>
                      <a:pt x="63094" y="171735"/>
                      <a:pt x="41253" y="162688"/>
                      <a:pt x="25150" y="146585"/>
                    </a:cubicBezTo>
                    <a:cubicBezTo>
                      <a:pt x="9047" y="130482"/>
                      <a:pt x="0" y="108641"/>
                      <a:pt x="0" y="85867"/>
                    </a:cubicBezTo>
                    <a:lnTo>
                      <a:pt x="0" y="85867"/>
                    </a:lnTo>
                    <a:cubicBezTo>
                      <a:pt x="0" y="63094"/>
                      <a:pt x="9047" y="41253"/>
                      <a:pt x="25150" y="25150"/>
                    </a:cubicBezTo>
                    <a:cubicBezTo>
                      <a:pt x="41253" y="9047"/>
                      <a:pt x="63094" y="0"/>
                      <a:pt x="858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>
                    <a:alpha val="57647"/>
                  </a:srgbClr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69267" cy="2193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2293925" y="333591"/>
              <a:ext cx="201858" cy="202226"/>
            </a:xfrm>
            <a:custGeom>
              <a:avLst/>
              <a:gdLst/>
              <a:ahLst/>
              <a:cxnLst/>
              <a:rect l="l" t="t" r="r" b="b"/>
              <a:pathLst>
                <a:path w="201858" h="202226">
                  <a:moveTo>
                    <a:pt x="0" y="0"/>
                  </a:moveTo>
                  <a:lnTo>
                    <a:pt x="201858" y="0"/>
                  </a:lnTo>
                  <a:lnTo>
                    <a:pt x="201858" y="202226"/>
                  </a:lnTo>
                  <a:lnTo>
                    <a:pt x="0" y="20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86130" y="217484"/>
              <a:ext cx="1997191" cy="396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EA9F1E"/>
                  </a:solidFill>
                  <a:latin typeface="Inter"/>
                  <a:ea typeface="Inter"/>
                  <a:cs typeface="Inter"/>
                  <a:sym typeface="Inter"/>
                </a:rPr>
                <a:t>Get Started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09730" y="7985013"/>
            <a:ext cx="151394" cy="151669"/>
          </a:xfrm>
          <a:custGeom>
            <a:avLst/>
            <a:gdLst/>
            <a:ahLst/>
            <a:cxnLst/>
            <a:rect l="l" t="t" r="r" b="b"/>
            <a:pathLst>
              <a:path w="151394" h="151669">
                <a:moveTo>
                  <a:pt x="0" y="0"/>
                </a:moveTo>
                <a:lnTo>
                  <a:pt x="151393" y="0"/>
                </a:lnTo>
                <a:lnTo>
                  <a:pt x="151393" y="151670"/>
                </a:lnTo>
                <a:lnTo>
                  <a:pt x="0" y="151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11789" y="2403388"/>
            <a:ext cx="15415068" cy="12717431"/>
          </a:xfrm>
          <a:custGeom>
            <a:avLst/>
            <a:gdLst/>
            <a:ahLst/>
            <a:cxnLst/>
            <a:rect l="l" t="t" r="r" b="b"/>
            <a:pathLst>
              <a:path w="15415068" h="12717431">
                <a:moveTo>
                  <a:pt x="0" y="0"/>
                </a:moveTo>
                <a:lnTo>
                  <a:pt x="15415067" y="0"/>
                </a:lnTo>
                <a:lnTo>
                  <a:pt x="15415067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63908" y="1512062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47163" y="2702495"/>
            <a:ext cx="9315658" cy="6529515"/>
          </a:xfrm>
          <a:custGeom>
            <a:avLst/>
            <a:gdLst/>
            <a:ahLst/>
            <a:cxnLst/>
            <a:rect l="l" t="t" r="r" b="b"/>
            <a:pathLst>
              <a:path w="11469826" h="8229600">
                <a:moveTo>
                  <a:pt x="0" y="0"/>
                </a:moveTo>
                <a:lnTo>
                  <a:pt x="11469826" y="0"/>
                </a:lnTo>
                <a:lnTo>
                  <a:pt x="114698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306524" y="2250273"/>
            <a:ext cx="5181600" cy="5177254"/>
          </a:xfrm>
          <a:custGeom>
            <a:avLst/>
            <a:gdLst/>
            <a:ahLst/>
            <a:cxnLst/>
            <a:rect l="l" t="t" r="r" b="b"/>
            <a:pathLst>
              <a:path w="6973693" h="6868647">
                <a:moveTo>
                  <a:pt x="6973693" y="0"/>
                </a:moveTo>
                <a:lnTo>
                  <a:pt x="0" y="0"/>
                </a:lnTo>
                <a:lnTo>
                  <a:pt x="0" y="6868647"/>
                </a:lnTo>
                <a:lnTo>
                  <a:pt x="6973693" y="6868647"/>
                </a:lnTo>
                <a:lnTo>
                  <a:pt x="6973693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7093" y="673103"/>
            <a:ext cx="7095139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1" dirty="0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# Case Study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9342" y="1675768"/>
            <a:ext cx="9315658" cy="846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Case Study Statement — Hospital Management System</a:t>
            </a:r>
          </a:p>
          <a:p>
            <a:r>
              <a:rPr lang="en-US" sz="2200" dirty="0">
                <a:solidFill>
                  <a:schemeClr val="bg1"/>
                </a:solidFill>
              </a:rPr>
              <a:t>You are developing a </a:t>
            </a:r>
            <a:r>
              <a:rPr lang="en-US" sz="2200" b="1" dirty="0">
                <a:solidFill>
                  <a:schemeClr val="bg1"/>
                </a:solidFill>
              </a:rPr>
              <a:t>Hospital Management System</a:t>
            </a:r>
            <a:r>
              <a:rPr lang="en-US" sz="2200" dirty="0">
                <a:solidFill>
                  <a:schemeClr val="bg1"/>
                </a:solidFill>
              </a:rPr>
              <a:t> designed to automate and streamline the day-to-day operations of a hospital.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The system focuses on managing various types of users — </a:t>
            </a:r>
            <a:r>
              <a:rPr lang="en-US" sz="2200" b="1" dirty="0">
                <a:solidFill>
                  <a:schemeClr val="bg1"/>
                </a:solidFill>
              </a:rPr>
              <a:t>Patients, Doctors, Nurses, and Admins</a:t>
            </a:r>
            <a:r>
              <a:rPr lang="en-US" sz="2200" dirty="0">
                <a:solidFill>
                  <a:schemeClr val="bg1"/>
                </a:solidFill>
              </a:rPr>
              <a:t> — and automating key hospital processes such as </a:t>
            </a:r>
            <a:r>
              <a:rPr lang="en-US" sz="2200" b="1" dirty="0">
                <a:solidFill>
                  <a:schemeClr val="bg1"/>
                </a:solidFill>
              </a:rPr>
              <a:t>appointments, prescriptions, medical records, and room management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It serves as a centralized platform for hospital administration, ensuring accuracy, efficiency, and better coordination among all departments.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System Functionalities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Patients</a:t>
            </a:r>
            <a:r>
              <a:rPr lang="en-US" sz="2200" dirty="0">
                <a:solidFill>
                  <a:schemeClr val="bg1"/>
                </a:solidFill>
              </a:rPr>
              <a:t> can register into the system, book appointments with doctors, view their medical records, and access their prescriptions.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Doctors</a:t>
            </a:r>
            <a:r>
              <a:rPr lang="en-US" sz="2200" dirty="0">
                <a:solidFill>
                  <a:schemeClr val="bg1"/>
                </a:solidFill>
              </a:rPr>
              <a:t> can view and update patient medical histories, manage their scheduled appointments, and issue prescriptions for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Nurses</a:t>
            </a:r>
            <a:r>
              <a:rPr lang="en-US" sz="2200" dirty="0">
                <a:solidFill>
                  <a:schemeClr val="bg1"/>
                </a:solidFill>
              </a:rPr>
              <a:t> assist doctors by recording patient vitals and helping in patient care and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Admins</a:t>
            </a:r>
            <a:r>
              <a:rPr lang="en-US" sz="2200" dirty="0">
                <a:solidFill>
                  <a:schemeClr val="bg1"/>
                </a:solidFill>
              </a:rPr>
              <a:t> manage all system users, assign rooms to admitted patients, and oversee hospital operations and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</a:t>
            </a:r>
            <a:r>
              <a:rPr lang="en-US" sz="2200" b="1" dirty="0">
                <a:solidFill>
                  <a:schemeClr val="bg1"/>
                </a:solidFill>
              </a:rPr>
              <a:t>Appointment</a:t>
            </a:r>
            <a:r>
              <a:rPr lang="en-US" sz="2200" dirty="0">
                <a:solidFill>
                  <a:schemeClr val="bg1"/>
                </a:solidFill>
              </a:rPr>
              <a:t> links a </a:t>
            </a:r>
            <a:r>
              <a:rPr lang="en-US" sz="2200" i="1" dirty="0">
                <a:solidFill>
                  <a:schemeClr val="bg1"/>
                </a:solidFill>
              </a:rPr>
              <a:t>Patient</a:t>
            </a:r>
            <a:r>
              <a:rPr lang="en-US" sz="2200" dirty="0">
                <a:solidFill>
                  <a:schemeClr val="bg1"/>
                </a:solidFill>
              </a:rPr>
              <a:t> to a </a:t>
            </a:r>
            <a:r>
              <a:rPr lang="en-US" sz="2200" i="1" dirty="0">
                <a:solidFill>
                  <a:schemeClr val="bg1"/>
                </a:solidFill>
              </a:rPr>
              <a:t>Doctor</a:t>
            </a:r>
            <a:r>
              <a:rPr lang="en-US" sz="2200" dirty="0">
                <a:solidFill>
                  <a:schemeClr val="bg1"/>
                </a:solidFill>
              </a:rPr>
              <a:t> on a specific date and time, maintaining its status (scheduled, completed, or cancelled).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</a:t>
            </a:r>
            <a:r>
              <a:rPr lang="en-US" sz="2200" b="1" dirty="0">
                <a:solidFill>
                  <a:schemeClr val="bg1"/>
                </a:solidFill>
              </a:rPr>
              <a:t>Room</a:t>
            </a:r>
            <a:r>
              <a:rPr lang="en-US" sz="2200" dirty="0">
                <a:solidFill>
                  <a:schemeClr val="bg1"/>
                </a:solidFill>
              </a:rPr>
              <a:t> belongs to the hospital and can be assigned to a </a:t>
            </a:r>
            <a:r>
              <a:rPr lang="en-US" sz="2200" i="1" dirty="0">
                <a:solidFill>
                  <a:schemeClr val="bg1"/>
                </a:solidFill>
              </a:rPr>
              <a:t>Patient</a:t>
            </a:r>
            <a:r>
              <a:rPr lang="en-US" sz="2200" dirty="0">
                <a:solidFill>
                  <a:schemeClr val="bg1"/>
                </a:solidFill>
              </a:rPr>
              <a:t> during admission or released once discharged.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en-US" sz="2200" b="1" dirty="0" err="1">
                <a:solidFill>
                  <a:schemeClr val="bg1"/>
                </a:solidFill>
              </a:rPr>
              <a:t>MedicalRecord</a:t>
            </a:r>
            <a:r>
              <a:rPr lang="en-US" sz="2200" dirty="0">
                <a:solidFill>
                  <a:schemeClr val="bg1"/>
                </a:solidFill>
              </a:rPr>
              <a:t> maintains complete patient health information, treatment history, and doctor notes.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en-US" sz="2200" b="1" dirty="0">
                <a:solidFill>
                  <a:schemeClr val="bg1"/>
                </a:solidFill>
              </a:rPr>
              <a:t>Prescription</a:t>
            </a:r>
            <a:r>
              <a:rPr lang="en-US" sz="2200" dirty="0">
                <a:solidFill>
                  <a:schemeClr val="bg1"/>
                </a:solidFill>
              </a:rPr>
              <a:t> contains detailed medicine information, dosage, and duration, and is always linked to both a </a:t>
            </a:r>
            <a:r>
              <a:rPr lang="en-US" sz="2200" i="1" dirty="0">
                <a:solidFill>
                  <a:schemeClr val="bg1"/>
                </a:solidFill>
              </a:rPr>
              <a:t>Doctor</a:t>
            </a:r>
            <a:r>
              <a:rPr lang="en-US" sz="2200" dirty="0">
                <a:solidFill>
                  <a:schemeClr val="bg1"/>
                </a:solidFill>
              </a:rPr>
              <a:t> and a </a:t>
            </a:r>
            <a:r>
              <a:rPr lang="en-US" sz="2200" i="1" dirty="0">
                <a:solidFill>
                  <a:schemeClr val="bg1"/>
                </a:solidFill>
              </a:rPr>
              <a:t>Patient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23616" y="857960"/>
            <a:ext cx="5324928" cy="5385515"/>
          </a:xfrm>
          <a:custGeom>
            <a:avLst/>
            <a:gdLst/>
            <a:ahLst/>
            <a:cxnLst/>
            <a:rect l="l" t="t" r="r" b="b"/>
            <a:pathLst>
              <a:path w="5324928" h="5385515">
                <a:moveTo>
                  <a:pt x="0" y="0"/>
                </a:moveTo>
                <a:lnTo>
                  <a:pt x="5324929" y="0"/>
                </a:lnTo>
                <a:lnTo>
                  <a:pt x="5324929" y="5385515"/>
                </a:lnTo>
                <a:lnTo>
                  <a:pt x="0" y="5385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911729" y="1341817"/>
            <a:ext cx="12532909" cy="13501277"/>
          </a:xfrm>
          <a:custGeom>
            <a:avLst/>
            <a:gdLst/>
            <a:ahLst/>
            <a:cxnLst/>
            <a:rect l="l" t="t" r="r" b="b"/>
            <a:pathLst>
              <a:path w="12532909" h="13501277">
                <a:moveTo>
                  <a:pt x="0" y="0"/>
                </a:moveTo>
                <a:lnTo>
                  <a:pt x="12532909" y="0"/>
                </a:lnTo>
                <a:lnTo>
                  <a:pt x="12532909" y="13501277"/>
                </a:lnTo>
                <a:lnTo>
                  <a:pt x="0" y="13501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1042900" y="4218932"/>
            <a:ext cx="9872480" cy="6849033"/>
          </a:xfrm>
          <a:custGeom>
            <a:avLst/>
            <a:gdLst/>
            <a:ahLst/>
            <a:cxnLst/>
            <a:rect l="l" t="t" r="r" b="b"/>
            <a:pathLst>
              <a:path w="9872480" h="6849033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6">
              <a:alphaModFix amt="5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569" y="687219"/>
            <a:ext cx="487830" cy="341481"/>
          </a:xfrm>
          <a:custGeom>
            <a:avLst/>
            <a:gdLst/>
            <a:ahLst/>
            <a:cxnLst/>
            <a:rect l="l" t="t" r="r" b="b"/>
            <a:pathLst>
              <a:path w="487830" h="341481">
                <a:moveTo>
                  <a:pt x="0" y="0"/>
                </a:moveTo>
                <a:lnTo>
                  <a:pt x="487829" y="0"/>
                </a:lnTo>
                <a:lnTo>
                  <a:pt x="487829" y="341481"/>
                </a:lnTo>
                <a:lnTo>
                  <a:pt x="0" y="3414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294039" y="2296644"/>
            <a:ext cx="3459155" cy="34591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476" y="0"/>
                  </a:moveTo>
                  <a:lnTo>
                    <a:pt x="761324" y="0"/>
                  </a:lnTo>
                  <a:cubicBezTo>
                    <a:pt x="789753" y="0"/>
                    <a:pt x="812800" y="23047"/>
                    <a:pt x="812800" y="51476"/>
                  </a:cubicBezTo>
                  <a:lnTo>
                    <a:pt x="812800" y="761324"/>
                  </a:lnTo>
                  <a:cubicBezTo>
                    <a:pt x="812800" y="789753"/>
                    <a:pt x="789753" y="812800"/>
                    <a:pt x="761324" y="812800"/>
                  </a:cubicBezTo>
                  <a:lnTo>
                    <a:pt x="51476" y="812800"/>
                  </a:lnTo>
                  <a:cubicBezTo>
                    <a:pt x="23047" y="812800"/>
                    <a:pt x="0" y="789753"/>
                    <a:pt x="0" y="761324"/>
                  </a:cubicBezTo>
                  <a:lnTo>
                    <a:pt x="0" y="51476"/>
                  </a:lnTo>
                  <a:cubicBezTo>
                    <a:pt x="0" y="23047"/>
                    <a:pt x="23047" y="0"/>
                    <a:pt x="51476" y="0"/>
                  </a:cubicBezTo>
                  <a:close/>
                </a:path>
              </a:pathLst>
            </a:custGeom>
            <a:blipFill>
              <a:blip r:embed="rId10"/>
              <a:stretch>
                <a:fillRect l="-5510" r="-444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567514" y="4186075"/>
            <a:ext cx="4355984" cy="43559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878" y="0"/>
                  </a:moveTo>
                  <a:lnTo>
                    <a:pt x="771922" y="0"/>
                  </a:lnTo>
                  <a:cubicBezTo>
                    <a:pt x="782763" y="0"/>
                    <a:pt x="793161" y="4307"/>
                    <a:pt x="800827" y="11973"/>
                  </a:cubicBezTo>
                  <a:cubicBezTo>
                    <a:pt x="808493" y="19639"/>
                    <a:pt x="812800" y="30037"/>
                    <a:pt x="812800" y="40878"/>
                  </a:cubicBezTo>
                  <a:lnTo>
                    <a:pt x="812800" y="771922"/>
                  </a:lnTo>
                  <a:cubicBezTo>
                    <a:pt x="812800" y="782763"/>
                    <a:pt x="808493" y="793161"/>
                    <a:pt x="800827" y="800827"/>
                  </a:cubicBezTo>
                  <a:cubicBezTo>
                    <a:pt x="793161" y="808493"/>
                    <a:pt x="782763" y="812800"/>
                    <a:pt x="771922" y="812800"/>
                  </a:cubicBezTo>
                  <a:lnTo>
                    <a:pt x="40878" y="812800"/>
                  </a:lnTo>
                  <a:cubicBezTo>
                    <a:pt x="30037" y="812800"/>
                    <a:pt x="19639" y="808493"/>
                    <a:pt x="11973" y="800827"/>
                  </a:cubicBezTo>
                  <a:cubicBezTo>
                    <a:pt x="4307" y="793161"/>
                    <a:pt x="0" y="782763"/>
                    <a:pt x="0" y="771922"/>
                  </a:cubicBezTo>
                  <a:lnTo>
                    <a:pt x="0" y="40878"/>
                  </a:lnTo>
                  <a:cubicBezTo>
                    <a:pt x="0" y="30037"/>
                    <a:pt x="4307" y="19639"/>
                    <a:pt x="11973" y="11973"/>
                  </a:cubicBezTo>
                  <a:cubicBezTo>
                    <a:pt x="19639" y="4307"/>
                    <a:pt x="30037" y="0"/>
                    <a:pt x="40878" y="0"/>
                  </a:cubicBezTo>
                  <a:close/>
                </a:path>
              </a:pathLst>
            </a:custGeom>
            <a:blipFill>
              <a:blip r:embed="rId11"/>
              <a:stretch>
                <a:fillRect l="-36905" r="-1309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915582" y="339152"/>
            <a:ext cx="489189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#Classes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459812" y="-787501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7" y="0"/>
                </a:lnTo>
                <a:lnTo>
                  <a:pt x="6286617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862181" y="7734820"/>
            <a:ext cx="2161435" cy="652056"/>
            <a:chOff x="0" y="0"/>
            <a:chExt cx="2881913" cy="86940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881913" cy="869407"/>
              <a:chOff x="0" y="0"/>
              <a:chExt cx="569267" cy="17173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69267" cy="171735"/>
              </a:xfrm>
              <a:custGeom>
                <a:avLst/>
                <a:gdLst/>
                <a:ahLst/>
                <a:cxnLst/>
                <a:rect l="l" t="t" r="r" b="b"/>
                <a:pathLst>
                  <a:path w="569267" h="171735">
                    <a:moveTo>
                      <a:pt x="85867" y="0"/>
                    </a:moveTo>
                    <a:lnTo>
                      <a:pt x="483399" y="0"/>
                    </a:lnTo>
                    <a:cubicBezTo>
                      <a:pt x="506173" y="0"/>
                      <a:pt x="528014" y="9047"/>
                      <a:pt x="544117" y="25150"/>
                    </a:cubicBezTo>
                    <a:cubicBezTo>
                      <a:pt x="560220" y="41253"/>
                      <a:pt x="569267" y="63094"/>
                      <a:pt x="569267" y="85867"/>
                    </a:cubicBezTo>
                    <a:lnTo>
                      <a:pt x="569267" y="85867"/>
                    </a:lnTo>
                    <a:cubicBezTo>
                      <a:pt x="569267" y="108641"/>
                      <a:pt x="560220" y="130482"/>
                      <a:pt x="544117" y="146585"/>
                    </a:cubicBezTo>
                    <a:cubicBezTo>
                      <a:pt x="528014" y="162688"/>
                      <a:pt x="506173" y="171735"/>
                      <a:pt x="483399" y="171735"/>
                    </a:cubicBezTo>
                    <a:lnTo>
                      <a:pt x="85867" y="171735"/>
                    </a:lnTo>
                    <a:cubicBezTo>
                      <a:pt x="63094" y="171735"/>
                      <a:pt x="41253" y="162688"/>
                      <a:pt x="25150" y="146585"/>
                    </a:cubicBezTo>
                    <a:cubicBezTo>
                      <a:pt x="9047" y="130482"/>
                      <a:pt x="0" y="108641"/>
                      <a:pt x="0" y="85867"/>
                    </a:cubicBezTo>
                    <a:lnTo>
                      <a:pt x="0" y="85867"/>
                    </a:lnTo>
                    <a:cubicBezTo>
                      <a:pt x="0" y="63094"/>
                      <a:pt x="9047" y="41253"/>
                      <a:pt x="25150" y="25150"/>
                    </a:cubicBezTo>
                    <a:cubicBezTo>
                      <a:pt x="41253" y="9047"/>
                      <a:pt x="63094" y="0"/>
                      <a:pt x="858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>
                    <a:alpha val="57647"/>
                  </a:srgbClr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569267" cy="2193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293925" y="333591"/>
              <a:ext cx="201858" cy="202226"/>
            </a:xfrm>
            <a:custGeom>
              <a:avLst/>
              <a:gdLst/>
              <a:ahLst/>
              <a:cxnLst/>
              <a:rect l="l" t="t" r="r" b="b"/>
              <a:pathLst>
                <a:path w="201858" h="202226">
                  <a:moveTo>
                    <a:pt x="0" y="0"/>
                  </a:moveTo>
                  <a:lnTo>
                    <a:pt x="201858" y="0"/>
                  </a:lnTo>
                  <a:lnTo>
                    <a:pt x="201858" y="202226"/>
                  </a:lnTo>
                  <a:lnTo>
                    <a:pt x="0" y="202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35330" y="217484"/>
              <a:ext cx="1907794" cy="396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Learn More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1168668" y="1138977"/>
            <a:ext cx="9172603" cy="9678774"/>
            <a:chOff x="0" y="0"/>
            <a:chExt cx="2415830" cy="25491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15830" cy="2549142"/>
            </a:xfrm>
            <a:custGeom>
              <a:avLst/>
              <a:gdLst/>
              <a:ahLst/>
              <a:cxnLst/>
              <a:rect l="l" t="t" r="r" b="b"/>
              <a:pathLst>
                <a:path w="2415830" h="2549142">
                  <a:moveTo>
                    <a:pt x="18569" y="0"/>
                  </a:moveTo>
                  <a:lnTo>
                    <a:pt x="2397261" y="0"/>
                  </a:lnTo>
                  <a:cubicBezTo>
                    <a:pt x="2402186" y="0"/>
                    <a:pt x="2406909" y="1956"/>
                    <a:pt x="2410391" y="5439"/>
                  </a:cubicBezTo>
                  <a:cubicBezTo>
                    <a:pt x="2413873" y="8921"/>
                    <a:pt x="2415830" y="13644"/>
                    <a:pt x="2415830" y="18569"/>
                  </a:cubicBezTo>
                  <a:lnTo>
                    <a:pt x="2415830" y="2530574"/>
                  </a:lnTo>
                  <a:cubicBezTo>
                    <a:pt x="2415830" y="2535498"/>
                    <a:pt x="2413873" y="2540221"/>
                    <a:pt x="2410391" y="2543704"/>
                  </a:cubicBezTo>
                  <a:cubicBezTo>
                    <a:pt x="2406909" y="2547186"/>
                    <a:pt x="2402186" y="2549142"/>
                    <a:pt x="2397261" y="2549142"/>
                  </a:cubicBezTo>
                  <a:lnTo>
                    <a:pt x="18569" y="2549142"/>
                  </a:lnTo>
                  <a:cubicBezTo>
                    <a:pt x="13644" y="2549142"/>
                    <a:pt x="8921" y="2547186"/>
                    <a:pt x="5439" y="2543704"/>
                  </a:cubicBezTo>
                  <a:cubicBezTo>
                    <a:pt x="1956" y="2540221"/>
                    <a:pt x="0" y="2535498"/>
                    <a:pt x="0" y="2530574"/>
                  </a:cubicBezTo>
                  <a:lnTo>
                    <a:pt x="0" y="18569"/>
                  </a:lnTo>
                  <a:cubicBezTo>
                    <a:pt x="0" y="13644"/>
                    <a:pt x="1956" y="8921"/>
                    <a:pt x="5439" y="5439"/>
                  </a:cubicBezTo>
                  <a:cubicBezTo>
                    <a:pt x="8921" y="1956"/>
                    <a:pt x="13644" y="0"/>
                    <a:pt x="185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8F8">
                    <a:alpha val="507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415830" cy="259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331184" y="5345406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331436" y="6321205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331689" y="7297003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1331942" y="8272801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2568006" y="3440404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11773402" y="4882812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147207" y="5742725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Appointment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47207" y="6707159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MedicalRecord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47207" y="7671593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Prescription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6571" y="639594"/>
            <a:ext cx="1534935" cy="38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Borcelle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47207" y="4778291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Admin</a:t>
            </a:r>
          </a:p>
        </p:txBody>
      </p:sp>
      <p:sp>
        <p:nvSpPr>
          <p:cNvPr id="33" name="Freeform 33"/>
          <p:cNvSpPr/>
          <p:nvPr/>
        </p:nvSpPr>
        <p:spPr>
          <a:xfrm flipH="1">
            <a:off x="11773402" y="5847981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flipH="1">
            <a:off x="11773402" y="6813151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6"/>
                </a:lnTo>
                <a:lnTo>
                  <a:pt x="134615" y="223426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1773402" y="7778320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6"/>
                </a:lnTo>
                <a:lnTo>
                  <a:pt x="134615" y="223426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1331942" y="4583029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12147712" y="4004549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Patient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1773907" y="4109805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AutoShape 39"/>
          <p:cNvSpPr/>
          <p:nvPr/>
        </p:nvSpPr>
        <p:spPr>
          <a:xfrm>
            <a:off x="11331942" y="3698687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12147712" y="3120208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Nurse</a:t>
            </a:r>
          </a:p>
        </p:txBody>
      </p:sp>
      <p:sp>
        <p:nvSpPr>
          <p:cNvPr id="41" name="Freeform 41"/>
          <p:cNvSpPr/>
          <p:nvPr/>
        </p:nvSpPr>
        <p:spPr>
          <a:xfrm flipH="1">
            <a:off x="11773907" y="3225464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6"/>
                </a:lnTo>
                <a:lnTo>
                  <a:pt x="134615" y="223426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>
            <a:off x="11331942" y="9046543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12147712" y="8468064"/>
            <a:ext cx="614028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Room</a:t>
            </a:r>
          </a:p>
        </p:txBody>
      </p:sp>
      <p:sp>
        <p:nvSpPr>
          <p:cNvPr id="44" name="Freeform 44"/>
          <p:cNvSpPr/>
          <p:nvPr/>
        </p:nvSpPr>
        <p:spPr>
          <a:xfrm flipH="1">
            <a:off x="11773907" y="8573320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5" name="AutoShape 45"/>
          <p:cNvSpPr/>
          <p:nvPr/>
        </p:nvSpPr>
        <p:spPr>
          <a:xfrm>
            <a:off x="11331942" y="2991620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2147207" y="2390412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Doctor</a:t>
            </a:r>
          </a:p>
        </p:txBody>
      </p:sp>
      <p:sp>
        <p:nvSpPr>
          <p:cNvPr id="47" name="Freeform 47"/>
          <p:cNvSpPr/>
          <p:nvPr/>
        </p:nvSpPr>
        <p:spPr>
          <a:xfrm flipH="1">
            <a:off x="11773402" y="2497138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8" name="AutoShape 48"/>
          <p:cNvSpPr/>
          <p:nvPr/>
        </p:nvSpPr>
        <p:spPr>
          <a:xfrm>
            <a:off x="11331942" y="9747764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9"/>
          <p:cNvSpPr txBox="1"/>
          <p:nvPr/>
        </p:nvSpPr>
        <p:spPr>
          <a:xfrm>
            <a:off x="12147207" y="9146556"/>
            <a:ext cx="52923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HospitalManagement(Main)</a:t>
            </a:r>
          </a:p>
        </p:txBody>
      </p:sp>
      <p:sp>
        <p:nvSpPr>
          <p:cNvPr id="50" name="Freeform 50"/>
          <p:cNvSpPr/>
          <p:nvPr/>
        </p:nvSpPr>
        <p:spPr>
          <a:xfrm flipH="1">
            <a:off x="11773402" y="9253283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6"/>
                </a:lnTo>
                <a:lnTo>
                  <a:pt x="134615" y="223426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1" name="AutoShape 51"/>
          <p:cNvSpPr/>
          <p:nvPr/>
        </p:nvSpPr>
        <p:spPr>
          <a:xfrm>
            <a:off x="11267112" y="2290399"/>
            <a:ext cx="4880472" cy="0"/>
          </a:xfrm>
          <a:prstGeom prst="line">
            <a:avLst/>
          </a:prstGeom>
          <a:ln w="2857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2082378" y="1689191"/>
            <a:ext cx="40003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User</a:t>
            </a:r>
          </a:p>
        </p:txBody>
      </p:sp>
      <p:sp>
        <p:nvSpPr>
          <p:cNvPr id="53" name="Freeform 53"/>
          <p:cNvSpPr/>
          <p:nvPr/>
        </p:nvSpPr>
        <p:spPr>
          <a:xfrm flipH="1">
            <a:off x="11708573" y="1795917"/>
            <a:ext cx="134614" cy="223426"/>
          </a:xfrm>
          <a:custGeom>
            <a:avLst/>
            <a:gdLst/>
            <a:ahLst/>
            <a:cxnLst/>
            <a:rect l="l" t="t" r="r" b="b"/>
            <a:pathLst>
              <a:path w="134614" h="223426">
                <a:moveTo>
                  <a:pt x="134615" y="0"/>
                </a:moveTo>
                <a:lnTo>
                  <a:pt x="0" y="0"/>
                </a:lnTo>
                <a:lnTo>
                  <a:pt x="0" y="223427"/>
                </a:lnTo>
                <a:lnTo>
                  <a:pt x="134615" y="223427"/>
                </a:lnTo>
                <a:lnTo>
                  <a:pt x="1346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3569" y="687219"/>
            <a:ext cx="487830" cy="341481"/>
          </a:xfrm>
          <a:custGeom>
            <a:avLst/>
            <a:gdLst/>
            <a:ahLst/>
            <a:cxnLst/>
            <a:rect l="l" t="t" r="r" b="b"/>
            <a:pathLst>
              <a:path w="487830" h="341481">
                <a:moveTo>
                  <a:pt x="0" y="0"/>
                </a:moveTo>
                <a:lnTo>
                  <a:pt x="487829" y="0"/>
                </a:lnTo>
                <a:lnTo>
                  <a:pt x="487829" y="341481"/>
                </a:lnTo>
                <a:lnTo>
                  <a:pt x="0" y="34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45581">
            <a:off x="-3197439" y="5746970"/>
            <a:ext cx="6258946" cy="7022660"/>
          </a:xfrm>
          <a:custGeom>
            <a:avLst/>
            <a:gdLst/>
            <a:ahLst/>
            <a:cxnLst/>
            <a:rect l="l" t="t" r="r" b="b"/>
            <a:pathLst>
              <a:path w="6258946" h="7022660">
                <a:moveTo>
                  <a:pt x="0" y="0"/>
                </a:moveTo>
                <a:lnTo>
                  <a:pt x="6258945" y="0"/>
                </a:lnTo>
                <a:lnTo>
                  <a:pt x="6258945" y="7022660"/>
                </a:lnTo>
                <a:lnTo>
                  <a:pt x="0" y="702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01294">
            <a:off x="14179309" y="-1463329"/>
            <a:ext cx="7334631" cy="8229600"/>
          </a:xfrm>
          <a:custGeom>
            <a:avLst/>
            <a:gdLst/>
            <a:ahLst/>
            <a:cxnLst/>
            <a:rect l="l" t="t" r="r" b="b"/>
            <a:pathLst>
              <a:path w="7334631" h="8229600">
                <a:moveTo>
                  <a:pt x="0" y="0"/>
                </a:moveTo>
                <a:lnTo>
                  <a:pt x="7334631" y="0"/>
                </a:lnTo>
                <a:lnTo>
                  <a:pt x="73346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51432" y="-833440"/>
            <a:ext cx="8979877" cy="9664441"/>
          </a:xfrm>
          <a:custGeom>
            <a:avLst/>
            <a:gdLst/>
            <a:ahLst/>
            <a:cxnLst/>
            <a:rect l="l" t="t" r="r" b="b"/>
            <a:pathLst>
              <a:path w="8979877" h="9664441">
                <a:moveTo>
                  <a:pt x="0" y="0"/>
                </a:moveTo>
                <a:lnTo>
                  <a:pt x="8979876" y="0"/>
                </a:lnTo>
                <a:lnTo>
                  <a:pt x="8979876" y="9664441"/>
                </a:lnTo>
                <a:lnTo>
                  <a:pt x="0" y="966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60045" y="4089667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02033" y="4234932"/>
            <a:ext cx="874497" cy="908568"/>
          </a:xfrm>
          <a:custGeom>
            <a:avLst/>
            <a:gdLst/>
            <a:ahLst/>
            <a:cxnLst/>
            <a:rect l="l" t="t" r="r" b="b"/>
            <a:pathLst>
              <a:path w="874497" h="908568">
                <a:moveTo>
                  <a:pt x="0" y="0"/>
                </a:moveTo>
                <a:lnTo>
                  <a:pt x="874496" y="0"/>
                </a:lnTo>
                <a:lnTo>
                  <a:pt x="874496" y="908568"/>
                </a:lnTo>
                <a:lnTo>
                  <a:pt x="0" y="908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61095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58600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22172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46495" y="1835282"/>
            <a:ext cx="1001699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65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Attributes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785068" y="0"/>
            <a:ext cx="4905898" cy="3403467"/>
          </a:xfrm>
          <a:custGeom>
            <a:avLst/>
            <a:gdLst/>
            <a:ahLst/>
            <a:cxnLst/>
            <a:rect l="l" t="t" r="r" b="b"/>
            <a:pathLst>
              <a:path w="4905898" h="3403467">
                <a:moveTo>
                  <a:pt x="0" y="0"/>
                </a:moveTo>
                <a:lnTo>
                  <a:pt x="4905898" y="0"/>
                </a:lnTo>
                <a:lnTo>
                  <a:pt x="4905898" y="3403467"/>
                </a:lnTo>
                <a:lnTo>
                  <a:pt x="0" y="3403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62209" y="4162299"/>
            <a:ext cx="902662" cy="1076199"/>
          </a:xfrm>
          <a:custGeom>
            <a:avLst/>
            <a:gdLst/>
            <a:ahLst/>
            <a:cxnLst/>
            <a:rect l="l" t="t" r="r" b="b"/>
            <a:pathLst>
              <a:path w="902662" h="1076199">
                <a:moveTo>
                  <a:pt x="0" y="0"/>
                </a:moveTo>
                <a:lnTo>
                  <a:pt x="902662" y="0"/>
                </a:lnTo>
                <a:lnTo>
                  <a:pt x="902662" y="1076199"/>
                </a:lnTo>
                <a:lnTo>
                  <a:pt x="0" y="10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73513" y="4191480"/>
            <a:ext cx="1268118" cy="995473"/>
          </a:xfrm>
          <a:custGeom>
            <a:avLst/>
            <a:gdLst/>
            <a:ahLst/>
            <a:cxnLst/>
            <a:rect l="l" t="t" r="r" b="b"/>
            <a:pathLst>
              <a:path w="1268118" h="995473">
                <a:moveTo>
                  <a:pt x="0" y="0"/>
                </a:moveTo>
                <a:lnTo>
                  <a:pt x="1268118" y="0"/>
                </a:lnTo>
                <a:lnTo>
                  <a:pt x="1268118" y="995472"/>
                </a:lnTo>
                <a:lnTo>
                  <a:pt x="0" y="9954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73424" y="6022194"/>
            <a:ext cx="25461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4843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Doctor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65732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Patient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3955" y="6514384"/>
            <a:ext cx="3750652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email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phone : String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74843" y="6828560"/>
            <a:ext cx="373831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doctorId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specialization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appointments : ArrayList&lt;Appointment&gt;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writtenPrescriptions : ArrayList&lt;Prescription&gt;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65732" y="6828560"/>
            <a:ext cx="3738313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patientId : String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medicalRecord : MedicalRecord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room : Room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appointments : ArrayList&lt;Appointment&gt;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prescriptions : ArrayList&lt;Prescription&gt;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26571" y="639594"/>
            <a:ext cx="1534935" cy="38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Borcelle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3569" y="687219"/>
            <a:ext cx="487830" cy="341481"/>
          </a:xfrm>
          <a:custGeom>
            <a:avLst/>
            <a:gdLst/>
            <a:ahLst/>
            <a:cxnLst/>
            <a:rect l="l" t="t" r="r" b="b"/>
            <a:pathLst>
              <a:path w="487830" h="341481">
                <a:moveTo>
                  <a:pt x="0" y="0"/>
                </a:moveTo>
                <a:lnTo>
                  <a:pt x="487829" y="0"/>
                </a:lnTo>
                <a:lnTo>
                  <a:pt x="487829" y="341481"/>
                </a:lnTo>
                <a:lnTo>
                  <a:pt x="0" y="34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45581">
            <a:off x="-3197439" y="5746970"/>
            <a:ext cx="6258946" cy="7022660"/>
          </a:xfrm>
          <a:custGeom>
            <a:avLst/>
            <a:gdLst/>
            <a:ahLst/>
            <a:cxnLst/>
            <a:rect l="l" t="t" r="r" b="b"/>
            <a:pathLst>
              <a:path w="6258946" h="7022660">
                <a:moveTo>
                  <a:pt x="0" y="0"/>
                </a:moveTo>
                <a:lnTo>
                  <a:pt x="6258945" y="0"/>
                </a:lnTo>
                <a:lnTo>
                  <a:pt x="6258945" y="7022660"/>
                </a:lnTo>
                <a:lnTo>
                  <a:pt x="0" y="702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01294">
            <a:off x="14179309" y="-1463329"/>
            <a:ext cx="7334631" cy="8229600"/>
          </a:xfrm>
          <a:custGeom>
            <a:avLst/>
            <a:gdLst/>
            <a:ahLst/>
            <a:cxnLst/>
            <a:rect l="l" t="t" r="r" b="b"/>
            <a:pathLst>
              <a:path w="7334631" h="8229600">
                <a:moveTo>
                  <a:pt x="0" y="0"/>
                </a:moveTo>
                <a:lnTo>
                  <a:pt x="7334631" y="0"/>
                </a:lnTo>
                <a:lnTo>
                  <a:pt x="73346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51432" y="-833440"/>
            <a:ext cx="8979877" cy="9664441"/>
          </a:xfrm>
          <a:custGeom>
            <a:avLst/>
            <a:gdLst/>
            <a:ahLst/>
            <a:cxnLst/>
            <a:rect l="l" t="t" r="r" b="b"/>
            <a:pathLst>
              <a:path w="8979877" h="9664441">
                <a:moveTo>
                  <a:pt x="0" y="0"/>
                </a:moveTo>
                <a:lnTo>
                  <a:pt x="8979876" y="0"/>
                </a:lnTo>
                <a:lnTo>
                  <a:pt x="8979876" y="9664441"/>
                </a:lnTo>
                <a:lnTo>
                  <a:pt x="0" y="966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60045" y="4089667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61095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58600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22172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46495" y="1835282"/>
            <a:ext cx="1001699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65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Attributes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85068" y="0"/>
            <a:ext cx="4905898" cy="3403467"/>
          </a:xfrm>
          <a:custGeom>
            <a:avLst/>
            <a:gdLst/>
            <a:ahLst/>
            <a:cxnLst/>
            <a:rect l="l" t="t" r="r" b="b"/>
            <a:pathLst>
              <a:path w="4905898" h="3403467">
                <a:moveTo>
                  <a:pt x="0" y="0"/>
                </a:moveTo>
                <a:lnTo>
                  <a:pt x="4905898" y="0"/>
                </a:lnTo>
                <a:lnTo>
                  <a:pt x="4905898" y="3403467"/>
                </a:lnTo>
                <a:lnTo>
                  <a:pt x="0" y="3403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55439" y="4176511"/>
            <a:ext cx="767683" cy="1037410"/>
          </a:xfrm>
          <a:custGeom>
            <a:avLst/>
            <a:gdLst/>
            <a:ahLst/>
            <a:cxnLst/>
            <a:rect l="l" t="t" r="r" b="b"/>
            <a:pathLst>
              <a:path w="767683" h="1037410">
                <a:moveTo>
                  <a:pt x="0" y="0"/>
                </a:moveTo>
                <a:lnTo>
                  <a:pt x="767684" y="0"/>
                </a:lnTo>
                <a:lnTo>
                  <a:pt x="767684" y="1037410"/>
                </a:lnTo>
                <a:lnTo>
                  <a:pt x="0" y="10374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75658" y="4158503"/>
            <a:ext cx="936683" cy="1055418"/>
          </a:xfrm>
          <a:custGeom>
            <a:avLst/>
            <a:gdLst/>
            <a:ahLst/>
            <a:cxnLst/>
            <a:rect l="l" t="t" r="r" b="b"/>
            <a:pathLst>
              <a:path w="936683" h="1055418">
                <a:moveTo>
                  <a:pt x="0" y="0"/>
                </a:moveTo>
                <a:lnTo>
                  <a:pt x="936684" y="0"/>
                </a:lnTo>
                <a:lnTo>
                  <a:pt x="936684" y="1055418"/>
                </a:lnTo>
                <a:lnTo>
                  <a:pt x="0" y="1055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62366" y="4191510"/>
            <a:ext cx="1090411" cy="1090411"/>
          </a:xfrm>
          <a:custGeom>
            <a:avLst/>
            <a:gdLst/>
            <a:ahLst/>
            <a:cxnLst/>
            <a:rect l="l" t="t" r="r" b="b"/>
            <a:pathLst>
              <a:path w="1090411" h="1090411">
                <a:moveTo>
                  <a:pt x="0" y="0"/>
                </a:moveTo>
                <a:lnTo>
                  <a:pt x="1090411" y="0"/>
                </a:lnTo>
                <a:lnTo>
                  <a:pt x="1090411" y="1090411"/>
                </a:lnTo>
                <a:lnTo>
                  <a:pt x="0" y="10904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73424" y="6022194"/>
            <a:ext cx="25461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Nurse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4843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Admin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65732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Appointment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3955" y="6514384"/>
            <a:ext cx="3750652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nurseId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assignedPatients : ArrayList&lt;Patient&gt;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74843" y="6828560"/>
            <a:ext cx="373831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adminId : String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65732" y="6828560"/>
            <a:ext cx="373831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appointmentId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patient : Patient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doctor : Doctor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dateTime : LocalDateTime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status : String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26571" y="639594"/>
            <a:ext cx="1534935" cy="38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Borcelle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3569" y="687219"/>
            <a:ext cx="487830" cy="341481"/>
          </a:xfrm>
          <a:custGeom>
            <a:avLst/>
            <a:gdLst/>
            <a:ahLst/>
            <a:cxnLst/>
            <a:rect l="l" t="t" r="r" b="b"/>
            <a:pathLst>
              <a:path w="487830" h="341481">
                <a:moveTo>
                  <a:pt x="0" y="0"/>
                </a:moveTo>
                <a:lnTo>
                  <a:pt x="487829" y="0"/>
                </a:lnTo>
                <a:lnTo>
                  <a:pt x="487829" y="341481"/>
                </a:lnTo>
                <a:lnTo>
                  <a:pt x="0" y="34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45581">
            <a:off x="-3197439" y="5746970"/>
            <a:ext cx="6258946" cy="7022660"/>
          </a:xfrm>
          <a:custGeom>
            <a:avLst/>
            <a:gdLst/>
            <a:ahLst/>
            <a:cxnLst/>
            <a:rect l="l" t="t" r="r" b="b"/>
            <a:pathLst>
              <a:path w="6258946" h="7022660">
                <a:moveTo>
                  <a:pt x="0" y="0"/>
                </a:moveTo>
                <a:lnTo>
                  <a:pt x="6258945" y="0"/>
                </a:lnTo>
                <a:lnTo>
                  <a:pt x="6258945" y="7022660"/>
                </a:lnTo>
                <a:lnTo>
                  <a:pt x="0" y="702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01294">
            <a:off x="14179309" y="-1463329"/>
            <a:ext cx="7334631" cy="8229600"/>
          </a:xfrm>
          <a:custGeom>
            <a:avLst/>
            <a:gdLst/>
            <a:ahLst/>
            <a:cxnLst/>
            <a:rect l="l" t="t" r="r" b="b"/>
            <a:pathLst>
              <a:path w="7334631" h="8229600">
                <a:moveTo>
                  <a:pt x="0" y="0"/>
                </a:moveTo>
                <a:lnTo>
                  <a:pt x="7334631" y="0"/>
                </a:lnTo>
                <a:lnTo>
                  <a:pt x="73346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51432" y="-833440"/>
            <a:ext cx="8979877" cy="9664441"/>
          </a:xfrm>
          <a:custGeom>
            <a:avLst/>
            <a:gdLst/>
            <a:ahLst/>
            <a:cxnLst/>
            <a:rect l="l" t="t" r="r" b="b"/>
            <a:pathLst>
              <a:path w="8979877" h="9664441">
                <a:moveTo>
                  <a:pt x="0" y="0"/>
                </a:moveTo>
                <a:lnTo>
                  <a:pt x="8979876" y="0"/>
                </a:lnTo>
                <a:lnTo>
                  <a:pt x="8979876" y="9664441"/>
                </a:lnTo>
                <a:lnTo>
                  <a:pt x="0" y="966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60045" y="4089667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61095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58600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22172" y="3832092"/>
            <a:ext cx="1770800" cy="1809247"/>
          </a:xfrm>
          <a:custGeom>
            <a:avLst/>
            <a:gdLst/>
            <a:ahLst/>
            <a:cxnLst/>
            <a:rect l="l" t="t" r="r" b="b"/>
            <a:pathLst>
              <a:path w="1770800" h="1809247">
                <a:moveTo>
                  <a:pt x="0" y="0"/>
                </a:moveTo>
                <a:lnTo>
                  <a:pt x="1770800" y="0"/>
                </a:lnTo>
                <a:lnTo>
                  <a:pt x="1770800" y="1809247"/>
                </a:lnTo>
                <a:lnTo>
                  <a:pt x="0" y="1809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46495" y="1835282"/>
            <a:ext cx="1001699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65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Attributes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85068" y="0"/>
            <a:ext cx="4905898" cy="3403467"/>
          </a:xfrm>
          <a:custGeom>
            <a:avLst/>
            <a:gdLst/>
            <a:ahLst/>
            <a:cxnLst/>
            <a:rect l="l" t="t" r="r" b="b"/>
            <a:pathLst>
              <a:path w="4905898" h="3403467">
                <a:moveTo>
                  <a:pt x="0" y="0"/>
                </a:moveTo>
                <a:lnTo>
                  <a:pt x="4905898" y="0"/>
                </a:lnTo>
                <a:lnTo>
                  <a:pt x="4905898" y="3403467"/>
                </a:lnTo>
                <a:lnTo>
                  <a:pt x="0" y="3403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40991" y="4234932"/>
            <a:ext cx="796581" cy="1003567"/>
          </a:xfrm>
          <a:custGeom>
            <a:avLst/>
            <a:gdLst/>
            <a:ahLst/>
            <a:cxnLst/>
            <a:rect l="l" t="t" r="r" b="b"/>
            <a:pathLst>
              <a:path w="796581" h="1003567">
                <a:moveTo>
                  <a:pt x="0" y="0"/>
                </a:moveTo>
                <a:lnTo>
                  <a:pt x="796581" y="0"/>
                </a:lnTo>
                <a:lnTo>
                  <a:pt x="796581" y="1003566"/>
                </a:lnTo>
                <a:lnTo>
                  <a:pt x="0" y="100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55508" y="4261515"/>
            <a:ext cx="976983" cy="976983"/>
          </a:xfrm>
          <a:custGeom>
            <a:avLst/>
            <a:gdLst/>
            <a:ahLst/>
            <a:cxnLst/>
            <a:rect l="l" t="t" r="r" b="b"/>
            <a:pathLst>
              <a:path w="976983" h="976983">
                <a:moveTo>
                  <a:pt x="0" y="0"/>
                </a:moveTo>
                <a:lnTo>
                  <a:pt x="976984" y="0"/>
                </a:lnTo>
                <a:lnTo>
                  <a:pt x="976984" y="976983"/>
                </a:lnTo>
                <a:lnTo>
                  <a:pt x="0" y="9769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05966" y="4397508"/>
            <a:ext cx="1203212" cy="745992"/>
          </a:xfrm>
          <a:custGeom>
            <a:avLst/>
            <a:gdLst/>
            <a:ahLst/>
            <a:cxnLst/>
            <a:rect l="l" t="t" r="r" b="b"/>
            <a:pathLst>
              <a:path w="1203212" h="745992">
                <a:moveTo>
                  <a:pt x="0" y="0"/>
                </a:moveTo>
                <a:lnTo>
                  <a:pt x="1203212" y="0"/>
                </a:lnTo>
                <a:lnTo>
                  <a:pt x="1203212" y="745992"/>
                </a:lnTo>
                <a:lnTo>
                  <a:pt x="0" y="7459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73424" y="6022194"/>
            <a:ext cx="25461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MedicalRecord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4843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Prescription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65732" y="6022194"/>
            <a:ext cx="37383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Room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3955" y="6514384"/>
            <a:ext cx="375065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recordId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patient : Patient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history : ArrayList&lt;String&gt;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74843" y="6828560"/>
            <a:ext cx="3738313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prescriptionId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doctor : Doctor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patient : Patient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medicineName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dosage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duration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issuedAt : LocalDateTime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65732" y="6828560"/>
            <a:ext cx="373831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roomId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type : String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occupied : boolean</a:t>
            </a:r>
          </a:p>
          <a:p>
            <a:pPr marL="388622" lvl="1" indent="-194311" algn="ctr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assignedPatient : Patient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26571" y="639594"/>
            <a:ext cx="1534935" cy="38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Borcelle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1042900" y="4218932"/>
            <a:ext cx="9872480" cy="6849033"/>
          </a:xfrm>
          <a:custGeom>
            <a:avLst/>
            <a:gdLst/>
            <a:ahLst/>
            <a:cxnLst/>
            <a:rect l="l" t="t" r="r" b="b"/>
            <a:pathLst>
              <a:path w="9872480" h="6849033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0916812" y="-2829155"/>
            <a:ext cx="10782393" cy="12235339"/>
          </a:xfrm>
          <a:custGeom>
            <a:avLst/>
            <a:gdLst/>
            <a:ahLst/>
            <a:cxnLst/>
            <a:rect l="l" t="t" r="r" b="b"/>
            <a:pathLst>
              <a:path w="10782393" h="12235339">
                <a:moveTo>
                  <a:pt x="0" y="0"/>
                </a:moveTo>
                <a:lnTo>
                  <a:pt x="10782393" y="0"/>
                </a:lnTo>
                <a:lnTo>
                  <a:pt x="10782393" y="12235339"/>
                </a:lnTo>
                <a:lnTo>
                  <a:pt x="0" y="1223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86877" y="3086100"/>
            <a:ext cx="8597859" cy="8909699"/>
          </a:xfrm>
          <a:custGeom>
            <a:avLst/>
            <a:gdLst/>
            <a:ahLst/>
            <a:cxnLst/>
            <a:rect l="l" t="t" r="r" b="b"/>
            <a:pathLst>
              <a:path w="8597859" h="8909699">
                <a:moveTo>
                  <a:pt x="0" y="0"/>
                </a:moveTo>
                <a:lnTo>
                  <a:pt x="8597859" y="0"/>
                </a:lnTo>
                <a:lnTo>
                  <a:pt x="8597859" y="8909699"/>
                </a:lnTo>
                <a:lnTo>
                  <a:pt x="0" y="8909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01384" y="447236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37490" y="1623800"/>
            <a:ext cx="5614403" cy="8663200"/>
          </a:xfrm>
          <a:custGeom>
            <a:avLst/>
            <a:gdLst/>
            <a:ahLst/>
            <a:cxnLst/>
            <a:rect l="l" t="t" r="r" b="b"/>
            <a:pathLst>
              <a:path w="5614403" h="8663200">
                <a:moveTo>
                  <a:pt x="0" y="0"/>
                </a:moveTo>
                <a:lnTo>
                  <a:pt x="5614403" y="0"/>
                </a:lnTo>
                <a:lnTo>
                  <a:pt x="5614403" y="8663200"/>
                </a:lnTo>
                <a:lnTo>
                  <a:pt x="0" y="866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7" r="-69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1"/>
            <a:ext cx="10580193" cy="10287001"/>
          </a:xfrm>
          <a:custGeom>
            <a:avLst/>
            <a:gdLst/>
            <a:ahLst/>
            <a:cxnLst/>
            <a:rect l="l" t="t" r="r" b="b"/>
            <a:pathLst>
              <a:path w="11540524" h="11315700">
                <a:moveTo>
                  <a:pt x="0" y="0"/>
                </a:moveTo>
                <a:lnTo>
                  <a:pt x="11540524" y="0"/>
                </a:lnTo>
                <a:lnTo>
                  <a:pt x="11540524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345" t="-4869" r="-232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1240" y="43375"/>
            <a:ext cx="5008959" cy="69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dirty="0">
                <a:solidFill>
                  <a:srgbClr val="EA9F1E"/>
                </a:solidFill>
                <a:latin typeface="Paytone One"/>
                <a:ea typeface="Paytone One"/>
                <a:cs typeface="Paytone One"/>
                <a:sym typeface="Paytone One"/>
              </a:rPr>
              <a:t>UML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3"/>
            <a:stretch>
              <a:fillRect r="-381" b="-186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8665" y="3346875"/>
            <a:ext cx="11411477" cy="207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6669" y="882426"/>
            <a:ext cx="453537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Inter"/>
                <a:cs typeface="Inter"/>
                <a:sym typeface="Inter"/>
              </a:rPr>
              <a:t>DELARS</a:t>
            </a:r>
            <a:endParaRPr lang="en-US" sz="2700" b="1" dirty="0">
              <a:solidFill>
                <a:srgbClr val="FFFFFF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8665" y="6593165"/>
            <a:ext cx="7998937" cy="369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7"/>
              </a:lnSpc>
            </a:pPr>
            <a:r>
              <a:rPr lang="en-US" sz="4198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Done by :</a:t>
            </a:r>
          </a:p>
          <a:p>
            <a:pPr algn="l">
              <a:lnSpc>
                <a:spcPts val="5877"/>
              </a:lnSpc>
            </a:pPr>
            <a:r>
              <a:rPr lang="en-US" sz="4198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Ahmed Hossam</a:t>
            </a:r>
          </a:p>
          <a:p>
            <a:pPr algn="l">
              <a:lnSpc>
                <a:spcPts val="5877"/>
              </a:lnSpc>
            </a:pPr>
            <a:r>
              <a:rPr lang="en-US" sz="4198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Abdulmalek</a:t>
            </a:r>
          </a:p>
          <a:p>
            <a:pPr algn="l">
              <a:lnSpc>
                <a:spcPts val="5877"/>
              </a:lnSpc>
            </a:pPr>
            <a:r>
              <a:rPr lang="en-US" sz="4198" b="1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Shehap Elbatanouny</a:t>
            </a:r>
          </a:p>
          <a:p>
            <a:pPr algn="l">
              <a:lnSpc>
                <a:spcPts val="5877"/>
              </a:lnSpc>
              <a:spcBef>
                <a:spcPct val="0"/>
              </a:spcBef>
            </a:pPr>
            <a:endParaRPr lang="en-US" sz="4198" b="1">
              <a:solidFill>
                <a:srgbClr val="EA9F1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8665" y="5455185"/>
            <a:ext cx="11411477" cy="79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for your time and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438</Words>
  <Application>Microsoft Office PowerPoint</Application>
  <PresentationFormat>Custom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Open Sauce Bold</vt:lpstr>
      <vt:lpstr>Calibri</vt:lpstr>
      <vt:lpstr>Inter Bold</vt:lpstr>
      <vt:lpstr>Paytone One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Gradient Modern Tech Pitch Deck Presentation</dc:title>
  <dc:creator>Abdulmalek Mahmoud</dc:creator>
  <cp:lastModifiedBy>Abdalmalek Mahmoud</cp:lastModifiedBy>
  <cp:revision>4</cp:revision>
  <dcterms:created xsi:type="dcterms:W3CDTF">2006-08-16T00:00:00Z</dcterms:created>
  <dcterms:modified xsi:type="dcterms:W3CDTF">2025-10-27T19:50:33Z</dcterms:modified>
  <dc:identifier>DAG2EJIk-4E</dc:identifier>
</cp:coreProperties>
</file>